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sldIdLst>
    <p:sldId id="256" r:id="rId2"/>
    <p:sldId id="257" r:id="rId3"/>
    <p:sldId id="262" r:id="rId4"/>
    <p:sldId id="264" r:id="rId5"/>
    <p:sldId id="263" r:id="rId6"/>
    <p:sldId id="265" r:id="rId7"/>
    <p:sldId id="261" r:id="rId8"/>
    <p:sldId id="259" r:id="rId9"/>
    <p:sldId id="266" r:id="rId10"/>
    <p:sldId id="267" r:id="rId11"/>
    <p:sldId id="314" r:id="rId12"/>
    <p:sldId id="313" r:id="rId13"/>
    <p:sldId id="311" r:id="rId14"/>
    <p:sldId id="312" r:id="rId15"/>
    <p:sldId id="307" r:id="rId16"/>
    <p:sldId id="270" r:id="rId17"/>
    <p:sldId id="271" r:id="rId18"/>
    <p:sldId id="268" r:id="rId19"/>
    <p:sldId id="269" r:id="rId20"/>
    <p:sldId id="272" r:id="rId21"/>
    <p:sldId id="273" r:id="rId22"/>
    <p:sldId id="274" r:id="rId23"/>
    <p:sldId id="277" r:id="rId24"/>
    <p:sldId id="276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9" r:id="rId36"/>
    <p:sldId id="289" r:id="rId37"/>
    <p:sldId id="288" r:id="rId38"/>
    <p:sldId id="287" r:id="rId39"/>
    <p:sldId id="290" r:id="rId40"/>
    <p:sldId id="291" r:id="rId41"/>
    <p:sldId id="292" r:id="rId42"/>
    <p:sldId id="294" r:id="rId43"/>
    <p:sldId id="293" r:id="rId44"/>
    <p:sldId id="295" r:id="rId45"/>
    <p:sldId id="296" r:id="rId46"/>
    <p:sldId id="297" r:id="rId47"/>
    <p:sldId id="298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5" r:id="rId56"/>
    <p:sldId id="316" r:id="rId57"/>
    <p:sldId id="25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5FC043-5D0D-4AE3-9679-26E9E41D6D25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6F258B-C54D-48AC-B1D1-9740EE31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Built to answer the Call Center/Help Desk’s questions about user access.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Usually one wants only a known Active Employee.  (Hint: Every employee has a space in their name.)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Answers questions quickly for users that cannot resolve the question any other way than to ask their DBA.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I do not have a Query to use in Argos Reports for LDAP, yet.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Here is one that still needs a solution.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Getting LDAP information into Oracle is hindered by LDAP being a non-SQL data source.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Enter a space for the preferred name and you get all employees.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This is the code behind the Query.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The rest of the code.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Misspell a field name and Argos will ID the problem.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Leave out a comma and you are on your own.  This isn’t Argos’ fault; it is the nature of the Oracle OLE DB connection.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Here is the solution to debugging your code.  Start as near the native Oracle system as possible.  SQL*Plus command line is always there.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Which in SQL*Plus shows you the line number containing the error.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OK, very near the line number of the error;)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Fix the error and confirm the results.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Cannot get to the SQL*Plus command-line?  Try the free SQL*Developer (it even found the right statement number) or buy Toad.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Now for a place for the code in Argos.  A DataBlock is a Query+.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Rename it.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Give it a default Connection and Edit the DataBlock shell.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Icons!  The bane of the command-line programmer, but the bliss of the GUI programmer.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Next slide.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Click on the Multi-column icon.  Click on a location in the panel.  Double-Click on the new object.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Skip the Manual entries.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SQL statement and Next.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Now we can paste in the SQL*Plus developed code (leave the SQL*Plus extensions out).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Paste in your SQL*Plus developed code.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OK, I did say leave the SQL*Plus extensions behind.  Drop the /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Hmm, forgot the dummy’d error.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The quick results from Next.  This is actually quite useable, but you will want to pretty it up a bit for your users.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Now remove the rownum &lt; 10 statement.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You can stretch the box and pretty up the names if you like.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I copied the logo and the dropdowns from another DataBlock.  Less Icon hunting that way.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This is the code that uses the dropdowns and also provides a bypass for All Employees.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Usually one wants only a known Active Employee.  (Hint: Every employee have a space in their name.)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Right-Click in the Displayed Results and Save results to a CSV file (if you ever need one).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Defaults to all columns.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QuickViews are for entry or Parameters or can be used as Forms.  I tend to use a combination of both.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81000" y="4876800"/>
            <a:ext cx="152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Presenter Name: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Presenter Title: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Institution: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Email Address: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239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28800" y="4876800"/>
            <a:ext cx="2971800" cy="1600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Tx/>
              <a:buNone/>
              <a:defRPr sz="1400"/>
            </a:lvl2pPr>
            <a:lvl3pPr>
              <a:lnSpc>
                <a:spcPct val="150000"/>
              </a:lnSpc>
              <a:buFontTx/>
              <a:buNone/>
              <a:defRPr sz="1400"/>
            </a:lvl3pPr>
            <a:lvl4pPr>
              <a:lnSpc>
                <a:spcPct val="150000"/>
              </a:lnSpc>
              <a:buFontTx/>
              <a:buNone/>
              <a:defRPr sz="1400"/>
            </a:lvl4pPr>
            <a:lvl5pPr>
              <a:lnSpc>
                <a:spcPct val="150000"/>
              </a:lnSpc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1600200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2286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 eaLnBrk="0" hangingPunct="0">
              <a:defRPr/>
            </a:pPr>
            <a:r>
              <a:rPr lang="en-US" kern="0" smtClean="0">
                <a:latin typeface="+mj-lt"/>
                <a:ea typeface="+mj-ea"/>
                <a:cs typeface="+mj-cs"/>
              </a:rPr>
              <a:t>Click to edit Master title style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64" r:id="rId11"/>
    <p:sldLayoutId id="2147483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bknox@uaex.ed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betwinx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685800" y="2514600"/>
            <a:ext cx="7772400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ID: 115</a:t>
            </a:r>
            <a:br>
              <a:rPr lang="en-US" smtClean="0"/>
            </a:br>
            <a:r>
              <a:rPr lang="en-US" smtClean="0"/>
              <a:t>April 10, 2010</a:t>
            </a:r>
            <a:br>
              <a:rPr lang="en-US" smtClean="0"/>
            </a:br>
            <a:endParaRPr lang="en-US" smtClean="0"/>
          </a:p>
        </p:txBody>
      </p:sp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023938"/>
            <a:ext cx="7772400" cy="957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Enabling Functional Users with Argos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828800" y="4876800"/>
            <a:ext cx="6705600" cy="16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Bruce Knox</a:t>
            </a:r>
          </a:p>
          <a:p>
            <a:pPr>
              <a:spcBef>
                <a:spcPct val="0"/>
              </a:spcBef>
            </a:pPr>
            <a:r>
              <a:rPr lang="en-US" smtClean="0"/>
              <a:t>Project/Program Director</a:t>
            </a:r>
          </a:p>
          <a:p>
            <a:pPr>
              <a:spcBef>
                <a:spcPct val="0"/>
              </a:spcBef>
            </a:pPr>
            <a:r>
              <a:rPr lang="en-US" smtClean="0"/>
              <a:t>University of Arkansas, Division of Agriculture, Cooperative  Extension Service</a:t>
            </a:r>
          </a:p>
          <a:p>
            <a:pPr>
              <a:spcBef>
                <a:spcPct val="0"/>
              </a:spcBef>
            </a:pPr>
            <a:r>
              <a:rPr lang="en-US" smtClean="0"/>
              <a:t>bknox@uaex.edu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3379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you take away from this session?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you take away from this session?</a:t>
            </a:r>
          </a:p>
        </p:txBody>
      </p:sp>
      <p:sp>
        <p:nvSpPr>
          <p:cNvPr id="37890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 Technical user’s approach to quick results with minimal investment.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you take away from this session?</a:t>
            </a:r>
          </a:p>
        </p:txBody>
      </p:sp>
      <p:sp>
        <p:nvSpPr>
          <p:cNvPr id="39938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 Technical user’s approach to quick results with minimal investment.</a:t>
            </a:r>
          </a:p>
          <a:p>
            <a:r>
              <a:rPr lang="en-US" smtClean="0">
                <a:solidFill>
                  <a:schemeClr val="bg1"/>
                </a:solidFill>
              </a:rPr>
              <a:t>A way to use your preferred tools and your Functional users’ preferred interface.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you take away from this session?</a:t>
            </a:r>
          </a:p>
        </p:txBody>
      </p:sp>
      <p:sp>
        <p:nvSpPr>
          <p:cNvPr id="41986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 Technical user’s approach to quick results with minimal investment.</a:t>
            </a:r>
          </a:p>
          <a:p>
            <a:r>
              <a:rPr lang="en-US" smtClean="0">
                <a:solidFill>
                  <a:schemeClr val="bg1"/>
                </a:solidFill>
              </a:rPr>
              <a:t>A way to use your preferred tools and your Functional users’ preferred interface.</a:t>
            </a:r>
          </a:p>
          <a:p>
            <a:r>
              <a:rPr lang="en-US" smtClean="0">
                <a:solidFill>
                  <a:schemeClr val="bg1"/>
                </a:solidFill>
              </a:rPr>
              <a:t>Functional users will get a hint of what we can do for them.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4403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4608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4813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for our Call Center/Help Desk</a:t>
            </a:r>
          </a:p>
        </p:txBody>
      </p:sp>
      <p:pic>
        <p:nvPicPr>
          <p:cNvPr id="5017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5222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Rules of Etiquette</a:t>
            </a:r>
            <a:endParaRPr lang="en-US" dirty="0"/>
          </a:p>
        </p:txBody>
      </p:sp>
      <p:sp>
        <p:nvSpPr>
          <p:cNvPr id="17410" name="Content Placeholder 1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Please turn off your cell phone.</a:t>
            </a:r>
          </a:p>
          <a:p>
            <a:r>
              <a:rPr lang="en-US" smtClean="0"/>
              <a:t>If you must leave the session early, please do so discreetly and quietly.</a:t>
            </a:r>
          </a:p>
          <a:p>
            <a:r>
              <a:rPr lang="en-US" smtClean="0"/>
              <a:t>Please avoid side conversation during the session.</a:t>
            </a:r>
          </a:p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Thank you for you cooperation!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5427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5632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5837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6041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6246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6451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6656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6861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7065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7270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this session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7475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7680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7885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8089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8294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8499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4995" name="Oval 4"/>
          <p:cNvSpPr>
            <a:spLocks noChangeArrowheads="1"/>
          </p:cNvSpPr>
          <p:nvPr/>
        </p:nvSpPr>
        <p:spPr bwMode="auto">
          <a:xfrm>
            <a:off x="7010400" y="2743200"/>
            <a:ext cx="228600" cy="2286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 flipH="1">
            <a:off x="3581400" y="29718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8704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8909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9113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9318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this session about?</a:t>
            </a:r>
          </a:p>
        </p:txBody>
      </p:sp>
      <p:sp>
        <p:nvSpPr>
          <p:cNvPr id="21506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Using Argos to Enable Users 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9523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9728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9933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0137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0342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0547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07522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09570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11618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</a:p>
        </p:txBody>
      </p:sp>
      <p:pic>
        <p:nvPicPr>
          <p:cNvPr id="113666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this session about?</a:t>
            </a:r>
          </a:p>
        </p:txBody>
      </p:sp>
      <p:sp>
        <p:nvSpPr>
          <p:cNvPr id="23554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Using Argos to Enable Users </a:t>
            </a:r>
          </a:p>
          <a:p>
            <a:r>
              <a:rPr lang="en-US" smtClean="0">
                <a:solidFill>
                  <a:schemeClr val="bg1"/>
                </a:solidFill>
              </a:rPr>
              <a:t>Freeing the Technical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Tip: If you have Accounting users, give them CSV output.</a:t>
            </a:r>
          </a:p>
        </p:txBody>
      </p:sp>
      <p:pic>
        <p:nvPicPr>
          <p:cNvPr id="115714" name="Content Placeholder 1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Saturn V</a:t>
            </a:r>
          </a:p>
        </p:txBody>
      </p:sp>
      <p:pic>
        <p:nvPicPr>
          <p:cNvPr id="117764" name="Picture 4" descr="ap11-s69-3996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0"/>
            <a:ext cx="2222500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Saturn V</a:t>
            </a:r>
          </a:p>
        </p:txBody>
      </p:sp>
      <p:pic>
        <p:nvPicPr>
          <p:cNvPr id="119812" name="Picture 4" descr="IU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939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Looking for the IU or Instrument Unit</a:t>
            </a:r>
          </a:p>
        </p:txBody>
      </p:sp>
      <p:pic>
        <p:nvPicPr>
          <p:cNvPr id="121860" name="Picture 4" descr="IU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165735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 it is all of three feet tall.</a:t>
            </a:r>
          </a:p>
        </p:txBody>
      </p:sp>
      <p:pic>
        <p:nvPicPr>
          <p:cNvPr id="123908" name="Picture 4" descr="iu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358298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Saturn V</a:t>
            </a:r>
          </a:p>
        </p:txBody>
      </p:sp>
      <p:pic>
        <p:nvPicPr>
          <p:cNvPr id="131076" name="Picture 4" descr="pay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15240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5171" name="Picture 3" descr="pay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81188"/>
            <a:ext cx="1524000" cy="3095625"/>
          </a:xfrm>
          <a:prstGeom prst="rect">
            <a:avLst/>
          </a:prstGeom>
          <a:noFill/>
        </p:spPr>
      </p:pic>
      <p:pic>
        <p:nvPicPr>
          <p:cNvPr id="135172" name="Picture 4" descr="Saturn_instrument_Un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6858000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3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8229600" cy="327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Please complete a session evaluation form</a:t>
            </a:r>
            <a:br>
              <a:rPr lang="en-US" smtClean="0"/>
            </a:br>
            <a:r>
              <a:rPr lang="en-US" smtClean="0"/>
              <a:t>This session ID is 115</a:t>
            </a:r>
            <a:br>
              <a:rPr lang="en-US" smtClean="0"/>
            </a:br>
            <a:r>
              <a:rPr lang="en-US" smtClean="0"/>
              <a:t>For further information please contact</a:t>
            </a:r>
            <a:br>
              <a:rPr lang="en-US" smtClean="0"/>
            </a:br>
            <a:r>
              <a:rPr lang="en-US" smtClean="0"/>
              <a:t>Bruce Knox: </a:t>
            </a:r>
            <a:r>
              <a:rPr lang="en-US" sz="2800" smtClean="0">
                <a:hlinkClick r:id="rId3"/>
              </a:rPr>
              <a:t>bknox@uaex.edu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             </a:t>
            </a:r>
            <a:r>
              <a:rPr lang="en-US" sz="2800" smtClean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800" smtClean="0">
                <a:hlinkClick r:id="rId4"/>
              </a:rPr>
              <a:t>betwinx.com</a:t>
            </a:r>
            <a:r>
              <a:rPr lang="en-US" sz="280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 Evisions’ Professional Services at </a:t>
            </a:r>
            <a:br>
              <a:rPr lang="en-US" smtClean="0"/>
            </a:br>
            <a:r>
              <a:rPr lang="en-US" smtClean="0"/>
              <a:t>proservices@evisions.com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this session about?</a:t>
            </a:r>
          </a:p>
        </p:txBody>
      </p:sp>
      <p:sp>
        <p:nvSpPr>
          <p:cNvPr id="25602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Using Argos to Enable Users </a:t>
            </a:r>
          </a:p>
          <a:p>
            <a:r>
              <a:rPr lang="en-US" smtClean="0">
                <a:solidFill>
                  <a:schemeClr val="bg1"/>
                </a:solidFill>
              </a:rPr>
              <a:t>Freeing the Technical Staff</a:t>
            </a:r>
          </a:p>
          <a:p>
            <a:r>
              <a:rPr lang="en-US" smtClean="0">
                <a:solidFill>
                  <a:schemeClr val="bg1"/>
                </a:solidFill>
              </a:rPr>
              <a:t>Oriented to those that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this session about?</a:t>
            </a:r>
          </a:p>
        </p:txBody>
      </p:sp>
      <p:sp>
        <p:nvSpPr>
          <p:cNvPr id="27650" name="Content Placeholder 13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Using Argos to Enable Users </a:t>
            </a:r>
          </a:p>
          <a:p>
            <a:r>
              <a:rPr lang="en-US" smtClean="0">
                <a:solidFill>
                  <a:schemeClr val="bg1"/>
                </a:solidFill>
              </a:rPr>
              <a:t>Freeing the Technical Staff</a:t>
            </a:r>
          </a:p>
          <a:p>
            <a:r>
              <a:rPr lang="en-US" smtClean="0">
                <a:solidFill>
                  <a:schemeClr val="bg1"/>
                </a:solidFill>
              </a:rPr>
              <a:t>Oriented to those that code</a:t>
            </a:r>
          </a:p>
          <a:p>
            <a:r>
              <a:rPr lang="en-US" smtClean="0">
                <a:solidFill>
                  <a:schemeClr val="bg1"/>
                </a:solidFill>
              </a:rPr>
              <a:t>And to those dependent upon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Before you get too far into that being impossible …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381000"/>
            <a:ext cx="9144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favorite Argos QuickView</a:t>
            </a:r>
            <a:b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rgos Pre-Summit Conference Slide Master">
  <a:themeElements>
    <a:clrScheme name="Evisions spa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Argos Pre-Summit Conference Slide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rgos Pre-Summit Conference Slide Mast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893</Words>
  <Application>Microsoft Office PowerPoint</Application>
  <PresentationFormat>On-screen Show (4:3)</PresentationFormat>
  <Paragraphs>124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1_Argos Pre-Summit Conference Slide Master</vt:lpstr>
      <vt:lpstr>1_Argos Pre-Summit Conference Slide Master</vt:lpstr>
      <vt:lpstr>1_Argos Pre-Summit Conference Slide Master</vt:lpstr>
      <vt:lpstr>1_Argos Pre-Summit Conference Slide Master</vt:lpstr>
      <vt:lpstr>Session ID: 115 April 10, 2010 </vt:lpstr>
      <vt:lpstr>Session Rules of Etiquette</vt:lpstr>
      <vt:lpstr>What is this session about?</vt:lpstr>
      <vt:lpstr>What is this session about?</vt:lpstr>
      <vt:lpstr>What is this session about?</vt:lpstr>
      <vt:lpstr>What is this session about?</vt:lpstr>
      <vt:lpstr>What is this session about?</vt:lpstr>
      <vt:lpstr>Before you get too far into that being impossible …    </vt:lpstr>
      <vt:lpstr>My favorite Argos QuickView   </vt:lpstr>
      <vt:lpstr>My favorite Argos QuickView</vt:lpstr>
      <vt:lpstr>What will you take away from this session?</vt:lpstr>
      <vt:lpstr>What will you take away from this session?</vt:lpstr>
      <vt:lpstr>What will you take away from this session?</vt:lpstr>
      <vt:lpstr>What will you take away from this session?</vt:lpstr>
      <vt:lpstr>My favorite Argos QuickView</vt:lpstr>
      <vt:lpstr>My favorite Argos QuickView</vt:lpstr>
      <vt:lpstr>My favorite Argos QuickView</vt:lpstr>
      <vt:lpstr>This is for our Call Center/Help Desk</vt:lpstr>
      <vt:lpstr>Why?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My favorite Argos QuickView</vt:lpstr>
      <vt:lpstr>Tip: If you have Accounting users, give them CSV output.</vt:lpstr>
      <vt:lpstr>Saturn V</vt:lpstr>
      <vt:lpstr>Saturn V</vt:lpstr>
      <vt:lpstr>Looking for the IU or Instrument Unit</vt:lpstr>
      <vt:lpstr>Here it is all of three feet tall.</vt:lpstr>
      <vt:lpstr>Saturn V</vt:lpstr>
      <vt:lpstr>Slide 56</vt:lpstr>
      <vt:lpstr>Please complete a session evaluation form This session ID is 115 For further information please contact Bruce Knox: bknox@uaex.edu                            http://betwinx.com/ or Evisions’ Professional Services at  proservices@evisions.com</vt:lpstr>
    </vt:vector>
  </TitlesOfParts>
  <Company>Evisions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jvernacotola</dc:creator>
  <cp:lastModifiedBy>Bruce Knox</cp:lastModifiedBy>
  <cp:revision>138</cp:revision>
  <dcterms:created xsi:type="dcterms:W3CDTF">2008-12-02T16:52:26Z</dcterms:created>
  <dcterms:modified xsi:type="dcterms:W3CDTF">2010-03-05T21:54:19Z</dcterms:modified>
</cp:coreProperties>
</file>