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70" r:id="rId3"/>
    <p:sldId id="271" r:id="rId4"/>
    <p:sldId id="262" r:id="rId5"/>
    <p:sldId id="263" r:id="rId6"/>
    <p:sldId id="317" r:id="rId7"/>
    <p:sldId id="274" r:id="rId8"/>
    <p:sldId id="275" r:id="rId9"/>
    <p:sldId id="276" r:id="rId10"/>
    <p:sldId id="27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19" r:id="rId19"/>
    <p:sldId id="320" r:id="rId20"/>
    <p:sldId id="278" r:id="rId21"/>
    <p:sldId id="321" r:id="rId22"/>
    <p:sldId id="279" r:id="rId23"/>
    <p:sldId id="322" r:id="rId24"/>
    <p:sldId id="280" r:id="rId25"/>
    <p:sldId id="281" r:id="rId26"/>
    <p:sldId id="326" r:id="rId27"/>
    <p:sldId id="328" r:id="rId28"/>
    <p:sldId id="327" r:id="rId29"/>
    <p:sldId id="323" r:id="rId30"/>
    <p:sldId id="282" r:id="rId31"/>
    <p:sldId id="283" r:id="rId32"/>
    <p:sldId id="284" r:id="rId33"/>
    <p:sldId id="285" r:id="rId34"/>
    <p:sldId id="318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40" r:id="rId47"/>
    <p:sldId id="341" r:id="rId48"/>
    <p:sldId id="297" r:id="rId49"/>
    <p:sldId id="298" r:id="rId50"/>
    <p:sldId id="299" r:id="rId51"/>
    <p:sldId id="300" r:id="rId52"/>
    <p:sldId id="301" r:id="rId53"/>
    <p:sldId id="302" r:id="rId54"/>
    <p:sldId id="304" r:id="rId55"/>
    <p:sldId id="305" r:id="rId56"/>
    <p:sldId id="306" r:id="rId57"/>
    <p:sldId id="307" r:id="rId58"/>
    <p:sldId id="308" r:id="rId59"/>
    <p:sldId id="336" r:id="rId60"/>
    <p:sldId id="337" r:id="rId61"/>
    <p:sldId id="338" r:id="rId62"/>
    <p:sldId id="339" r:id="rId63"/>
    <p:sldId id="309" r:id="rId64"/>
    <p:sldId id="313" r:id="rId65"/>
    <p:sldId id="315" r:id="rId66"/>
    <p:sldId id="342" r:id="rId67"/>
    <p:sldId id="266" r:id="rId68"/>
    <p:sldId id="267" r:id="rId69"/>
    <p:sldId id="269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48"/>
    <a:srgbClr val="D36F0B"/>
    <a:srgbClr val="E6742E"/>
    <a:srgbClr val="CFC4B8"/>
    <a:srgbClr val="E0D6B5"/>
    <a:srgbClr val="78382E"/>
    <a:srgbClr val="BA9E6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64F915-4044-41D4-AD53-7F182359B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3D4C6A-1563-49F1-83FA-29CE2D02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Collection is not seen by any other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QuickView</a:t>
            </a:r>
            <a:r>
              <a:rPr lang="en-US" baseline="0" dirty="0" smtClean="0"/>
              <a:t> I use most often is one to help manage Banner and Luminis passwords and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Spot</a:t>
            </a:r>
            <a:r>
              <a:rPr lang="en-US" baseline="0" dirty="0" smtClean="0"/>
              <a:t> is our Luminis Portal’s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interface is very familiar to anyone that know an object oriented design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particularly like the</a:t>
            </a:r>
            <a:r>
              <a:rPr lang="en-US" baseline="0" dirty="0" smtClean="0"/>
              <a:t> ability to use SQL code without the Visual Design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prefer Visual Design, Argos will look very familiar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MS</a:t>
            </a:r>
            <a:r>
              <a:rPr lang="en-US" baseline="0" dirty="0" smtClean="0"/>
              <a:t> Access is a snap once you know the key to locating a Report’s underlying Query.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Argos Community is rather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Argos Community</a:t>
            </a:r>
            <a:r>
              <a:rPr lang="en-US" baseline="0" dirty="0" smtClean="0"/>
              <a:t> is actually Built-in to the User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go directly</a:t>
            </a:r>
            <a:r>
              <a:rPr lang="en-US" baseline="0" dirty="0" smtClean="0"/>
              <a:t> to the User Community from the GUI.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used a wide variety of reporting tools with Banner.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first Portal I have used that prompts one to Upload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Share/Upload</a:t>
            </a:r>
            <a:r>
              <a:rPr lang="en-US" baseline="0" dirty="0" smtClean="0"/>
              <a:t> at the start.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</a:t>
            </a:r>
            <a:r>
              <a:rPr lang="en-US" baseline="0" dirty="0" smtClean="0"/>
              <a:t> is actually encouraged.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ways</a:t>
            </a:r>
            <a:r>
              <a:rPr lang="en-US" baseline="0" dirty="0" smtClean="0"/>
              <a:t> to enter and solve a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No, I am not selling.</a:t>
            </a:r>
            <a:r>
              <a:rPr lang="en-US" baseline="0" dirty="0" smtClean="0"/>
              <a:t>  We are going to the free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Onsite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Recorded suites</a:t>
            </a:r>
            <a:r>
              <a:rPr lang="en-US" baseline="0" dirty="0" smtClean="0"/>
              <a:t> my schedule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agricultural programs to family financial management to youth education, we offer educational programs that have immediate and practical applications.</a:t>
            </a:r>
          </a:p>
          <a:p>
            <a:endParaRPr lang="en-US" dirty="0" smtClean="0"/>
          </a:p>
          <a:p>
            <a:r>
              <a:rPr lang="en-US" dirty="0" smtClean="0"/>
              <a:t>You might know us from 4-H or Master Gardeners.</a:t>
            </a:r>
          </a:p>
          <a:p>
            <a:endParaRPr lang="en-US" dirty="0" smtClean="0"/>
          </a:p>
          <a:p>
            <a:r>
              <a:rPr lang="en-US" dirty="0" smtClean="0"/>
              <a:t>Our focus is upon educational programs that have immediate and practical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typical calendar of scheduled free online</a:t>
            </a:r>
            <a:r>
              <a:rPr lang="en-US" baseline="0" dirty="0" smtClean="0"/>
              <a:t> live </a:t>
            </a:r>
            <a:r>
              <a:rPr lang="en-US" dirty="0" smtClean="0"/>
              <a:t>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Recorded</a:t>
            </a:r>
            <a:r>
              <a:rPr lang="en-US" baseline="0" dirty="0" smtClean="0"/>
              <a:t> training is my preference because I am interrupted frequently.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just a snapshot and is fairly typical.  I really need the pause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documentation is available as PDF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download and save</a:t>
            </a:r>
            <a:r>
              <a:rPr lang="en-US" baseline="0" dirty="0" smtClean="0"/>
              <a:t> process is typical, but nothing so onerous as the Oracle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your single login, you are into the entire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sometimes</a:t>
            </a:r>
            <a:r>
              <a:rPr lang="en-US" baseline="0" dirty="0" smtClean="0"/>
              <a:t> you do need the Help Desk.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a frequent visitor</a:t>
            </a:r>
            <a:r>
              <a:rPr lang="en-US" baseline="0" dirty="0" smtClean="0"/>
              <a:t> because I am supporting a lot of new (to me)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ways to get to anywhere you need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Forums have replaced the Listserv.  The Argos</a:t>
            </a:r>
            <a:r>
              <a:rPr lang="en-US" baseline="0" dirty="0" smtClean="0"/>
              <a:t> Forum is very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 personally prefer to keep up to date via</a:t>
            </a:r>
            <a:r>
              <a:rPr lang="en-US" baseline="0" dirty="0" smtClean="0"/>
              <a:t> email and all it took was a check mark as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not as frequent</a:t>
            </a:r>
            <a:r>
              <a:rPr lang="en-US" baseline="0" dirty="0" smtClean="0"/>
              <a:t> a contributor with the Forum as I was with the Listserv.  But, some contribute much more using the Forum than they did with the Listserv.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Now an example of shared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Upload is almost as easy as this download.  Just</a:t>
            </a:r>
            <a:r>
              <a:rPr lang="en-US" baseline="0" dirty="0" smtClean="0"/>
              <a:t> a few questions to sort the object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very limited submission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Evisions identifies the source of a contribution.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reversing</a:t>
            </a:r>
            <a:r>
              <a:rPr lang="en-US" baseline="0" dirty="0" smtClean="0"/>
              <a:t>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.</a:t>
            </a:r>
            <a:r>
              <a:rPr lang="en-US" dirty="0" err="1" smtClean="0"/>
              <a:t>argosexport</a:t>
            </a:r>
            <a:r>
              <a:rPr lang="en-US" dirty="0" smtClean="0"/>
              <a:t> extension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place to save the new object</a:t>
            </a:r>
            <a:r>
              <a:rPr lang="en-US" baseline="0" dirty="0" smtClean="0"/>
              <a:t> into Argos.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 by locating</a:t>
            </a:r>
            <a:r>
              <a:rPr lang="en-US" baseline="0" dirty="0" smtClean="0"/>
              <a:t> into the Argos Destination Folder.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the name or change it.  The Notes and Reports will import</a:t>
            </a:r>
            <a:r>
              <a:rPr lang="en-US" baseline="0" dirty="0" smtClean="0"/>
              <a:t> with the</a:t>
            </a:r>
            <a:r>
              <a:rPr lang="en-US" dirty="0" smtClean="0"/>
              <a:t> DataBlock.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is the likely place</a:t>
            </a:r>
            <a:r>
              <a:rPr lang="en-US" baseline="0" dirty="0" smtClean="0"/>
              <a:t> to contain explanations or any code needed outside of Argos.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it is complete once</a:t>
            </a:r>
            <a:r>
              <a:rPr lang="en-US" baseline="0" dirty="0" smtClean="0"/>
              <a:t> imported.  The Folder’s default security will be used for the new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non-Evisions</a:t>
            </a:r>
            <a:r>
              <a:rPr lang="en-US" baseline="0" dirty="0" smtClean="0"/>
              <a:t> websites with extended Argos help and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Calvin is a long</a:t>
            </a:r>
            <a:r>
              <a:rPr lang="en-US" baseline="0" dirty="0" smtClean="0"/>
              <a:t> time Argos user and contributor.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Zach</a:t>
            </a:r>
            <a:r>
              <a:rPr lang="en-US" baseline="0" dirty="0" smtClean="0"/>
              <a:t> is a good source of technical information useful to Argos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Argos</a:t>
            </a:r>
            <a:r>
              <a:rPr lang="en-US" baseline="0" dirty="0" smtClean="0"/>
              <a:t> is a Web Based Reporting Tool.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Banner Reporting site is not just for</a:t>
            </a:r>
            <a:r>
              <a:rPr lang="en-US" baseline="0" dirty="0" smtClean="0"/>
              <a:t> Argos.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BannerArgos</a:t>
            </a:r>
            <a:r>
              <a:rPr lang="en-US" baseline="0" dirty="0" smtClean="0"/>
              <a:t> is replacing my old BannerAccess and much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up has become difficult since</a:t>
            </a:r>
            <a:r>
              <a:rPr lang="en-US" baseline="0" dirty="0" smtClean="0"/>
              <a:t> the economy has restricted hiring.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several</a:t>
            </a:r>
            <a:r>
              <a:rPr lang="en-US" baseline="0" dirty="0" smtClean="0"/>
              <a:t> presentations of a more technical nature that are store in my Banner Scripts Repository.  It does require a password.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into the Repository, see the Argos Related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Argos uses the</a:t>
            </a:r>
            <a:r>
              <a:rPr lang="en-US" baseline="0" dirty="0" smtClean="0"/>
              <a:t> Evisions Multiple Application Platform Server to communicate with Banner or other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our users are authenticated via LDPA (Active Directory).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Administrator Argos Root</a:t>
            </a:r>
            <a:r>
              <a:rPr lang="en-US" baseline="0" dirty="0" smtClean="0"/>
              <a:t> Folder is far busier than  is typical for our Functional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D4C6A-1563-49F1-83FA-29CE2D0292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43"/>
          <p:cNvSpPr>
            <a:spLocks noChangeArrowheads="1"/>
          </p:cNvSpPr>
          <p:nvPr userDrawn="1"/>
        </p:nvSpPr>
        <p:spPr bwMode="auto">
          <a:xfrm>
            <a:off x="0" y="209550"/>
            <a:ext cx="9144000" cy="76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ChangeArrowheads="1"/>
          </p:cNvSpPr>
          <p:nvPr userDrawn="1"/>
        </p:nvSpPr>
        <p:spPr bwMode="auto">
          <a:xfrm>
            <a:off x="0" y="2524125"/>
            <a:ext cx="9144000" cy="76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47650"/>
            <a:ext cx="9144000" cy="762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ChangeArrowheads="1"/>
          </p:cNvSpPr>
          <p:nvPr userDrawn="1"/>
        </p:nvSpPr>
        <p:spPr bwMode="auto">
          <a:xfrm>
            <a:off x="0" y="2486025"/>
            <a:ext cx="9144000" cy="762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43" descr="mosaic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5146-38CF-4B70-8610-9DB586F46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A0DD-01A3-49AB-94B8-24E325778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FD1D-C573-4711-97A5-127E0FCF9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7201-18B2-4B37-84A3-C7EAC1ECB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95994D-0F88-49E4-B329-EF9E34526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CDBF-327C-41DC-811F-C336C76B1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E258-CFE0-40F5-B63F-E4BC14324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2F48-2990-484C-A0CA-A434E7E95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2153-5C2C-42D2-A8AB-1E3165808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ID xxxx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0F29-47F6-486F-8578-C3663EF82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6492875"/>
            <a:ext cx="6400800" cy="36512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24" descr="E:\Marketing Projects\Summit_10\PPT\SGHE_Color_band_email_wide_footer.gif"/>
          <p:cNvPicPr>
            <a:picLocks noChangeAspect="1" noChangeArrowheads="1"/>
          </p:cNvPicPr>
          <p:nvPr userDrawn="1"/>
        </p:nvPicPr>
        <p:blipFill>
          <a:blip r:embed="rId13" cstate="print"/>
          <a:srcRect l="73042"/>
          <a:stretch>
            <a:fillRect/>
          </a:stretch>
        </p:blipFill>
        <p:spPr bwMode="auto">
          <a:xfrm>
            <a:off x="6324600" y="6494463"/>
            <a:ext cx="2362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391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0668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7724" y="6542088"/>
            <a:ext cx="53244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8686800" y="6492875"/>
            <a:ext cx="457200" cy="36512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8638" y="6532563"/>
            <a:ext cx="15240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95994D-0F88-49E4-B329-EF9E34526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4" name="Group 44"/>
          <p:cNvGrpSpPr>
            <a:grpSpLocks/>
          </p:cNvGrpSpPr>
          <p:nvPr userDrawn="1"/>
        </p:nvGrpSpPr>
        <p:grpSpPr bwMode="auto">
          <a:xfrm>
            <a:off x="7267575" y="0"/>
            <a:ext cx="1876425" cy="2667000"/>
            <a:chOff x="6248400" y="0"/>
            <a:chExt cx="2895600" cy="4114800"/>
          </a:xfrm>
        </p:grpSpPr>
        <p:pic>
          <p:nvPicPr>
            <p:cNvPr id="1035" name="Picture 9" descr="stk32927stz.jp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24800" y="18288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0" descr="30337886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534400" y="18288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1" descr="92363453.jp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34400" y="243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3" descr="96678816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534400" y="30480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4" descr="_DSC7819 copy.jpg"/>
            <p:cNvPicPr>
              <a:picLocks noChangeAspect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924800" y="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5" descr="_DSC7842 copy.jpg"/>
            <p:cNvPicPr>
              <a:picLocks noChangeAspect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34400" y="6096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6" descr="_DSC7876 copy.jp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705600" y="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7" descr="57278213.jpg"/>
            <p:cNvPicPr>
              <a:picLocks noChangeAspect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534400" y="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8" descr="88014693.jpg"/>
            <p:cNvPicPr>
              <a:picLocks noChangeAspect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534400" y="12192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9" descr="102769196 copy.jpg"/>
            <p:cNvPicPr>
              <a:picLocks noChangeAspect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15200" y="6096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0" descr="_DSC7783 copy.jpg"/>
            <p:cNvPicPr>
              <a:picLocks noChangeAspect="1"/>
            </p:cNvPicPr>
            <p:nvPr userDrawn="1"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24800" y="6096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1" descr="_DSC7815 copy.jpg"/>
            <p:cNvPicPr>
              <a:picLocks noChangeAspect="1"/>
            </p:cNvPicPr>
            <p:nvPr userDrawn="1"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315200" y="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Connector 23"/>
            <p:cNvCxnSpPr/>
            <p:nvPr userDrawn="1"/>
          </p:nvCxnSpPr>
          <p:spPr>
            <a:xfrm rot="10800000">
              <a:off x="6248400" y="609873"/>
              <a:ext cx="1065640" cy="2449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10800000">
              <a:off x="6858388" y="1219744"/>
              <a:ext cx="1675626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10800000">
              <a:off x="7468374" y="1829617"/>
              <a:ext cx="1675626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10800000">
              <a:off x="7696201" y="2439489"/>
              <a:ext cx="1447799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10800000">
              <a:off x="7620258" y="3046911"/>
              <a:ext cx="1523742" cy="245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16200000" flipV="1">
              <a:off x="6473936" y="835205"/>
              <a:ext cx="1675311" cy="4899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 flipH="1" flipV="1">
              <a:off x="7235777" y="683349"/>
              <a:ext cx="1371600" cy="4899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rot="5400000" flipH="1" flipV="1">
              <a:off x="6285224" y="418828"/>
              <a:ext cx="840106" cy="2451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16200000" flipV="1">
              <a:off x="7686559" y="3274694"/>
              <a:ext cx="1675311" cy="4899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16200000" flipV="1">
              <a:off x="7088821" y="2510516"/>
              <a:ext cx="1677761" cy="735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10800000">
              <a:off x="8382130" y="3656784"/>
              <a:ext cx="761870" cy="2449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2400" b="1">
          <a:solidFill>
            <a:srgbClr val="4C4C4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508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—"/>
        <a:defRPr sz="2000" b="1">
          <a:solidFill>
            <a:srgbClr val="4C4C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4C4C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—"/>
        <a:defRPr sz="2000" b="1">
          <a:solidFill>
            <a:srgbClr val="4C4C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4C4C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knox@uaex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etwinx.com/BannerArgos.htm" TargetMode="External"/><Relationship Id="rId4" Type="http://schemas.openxmlformats.org/officeDocument/2006/relationships/hyperlink" Target="http://betwinx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osreporting.ne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twinx.com/BannerScripts.htm" TargetMode="External"/><Relationship Id="rId5" Type="http://schemas.openxmlformats.org/officeDocument/2006/relationships/hyperlink" Target="http://betwinx.com/" TargetMode="External"/><Relationship Id="rId4" Type="http://schemas.openxmlformats.org/officeDocument/2006/relationships/hyperlink" Target="http://bannerreporting.blogspot.com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betwinx.com/BannerScripts.htm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bknox@uaex.edu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twinx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bknox@uaex.edu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twinx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43088" y="6400800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93825" y="5014913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" y="4549775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457200" y="3581400"/>
            <a:ext cx="801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defRPr/>
            </a:pPr>
            <a:r>
              <a:rPr lang="en-US" sz="3200" dirty="0" smtClean="0"/>
              <a:t>Argos - a Banner Reporting Community</a:t>
            </a:r>
            <a:endParaRPr lang="en-US" sz="32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3276600" y="4810125"/>
            <a:ext cx="518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</a:rPr>
              <a:t>Presented by: </a:t>
            </a:r>
            <a:r>
              <a:rPr lang="en-US" sz="2000" b="1" dirty="0" smtClean="0">
                <a:solidFill>
                  <a:srgbClr val="5F5F5F"/>
                </a:solidFill>
              </a:rPr>
              <a:t>Bruce Knox</a:t>
            </a:r>
            <a:r>
              <a:rPr lang="en-US" sz="2000" b="1" dirty="0">
                <a:solidFill>
                  <a:srgbClr val="5F5F5F"/>
                </a:solidFill>
              </a:rPr>
              <a:t/>
            </a:r>
            <a:br>
              <a:rPr lang="en-US" sz="2000" b="1" dirty="0">
                <a:solidFill>
                  <a:srgbClr val="5F5F5F"/>
                </a:solidFill>
              </a:rPr>
            </a:br>
            <a:r>
              <a:rPr lang="en-US" sz="2000" b="1" dirty="0" smtClean="0">
                <a:solidFill>
                  <a:srgbClr val="5F5F5F"/>
                </a:solidFill>
              </a:rPr>
              <a:t>University of Arkansas, </a:t>
            </a:r>
          </a:p>
          <a:p>
            <a:pPr algn="r">
              <a:spcBef>
                <a:spcPct val="20000"/>
              </a:spcBef>
            </a:pPr>
            <a:r>
              <a:rPr lang="en-US" sz="2000" b="1" dirty="0" smtClean="0">
                <a:solidFill>
                  <a:srgbClr val="5F5F5F"/>
                </a:solidFill>
              </a:rPr>
              <a:t>Division of Agriculture, </a:t>
            </a:r>
          </a:p>
          <a:p>
            <a:pPr algn="r">
              <a:spcBef>
                <a:spcPct val="20000"/>
              </a:spcBef>
            </a:pPr>
            <a:r>
              <a:rPr lang="en-US" sz="2000" b="1" dirty="0" smtClean="0">
                <a:solidFill>
                  <a:srgbClr val="5F5F5F"/>
                </a:solidFill>
              </a:rPr>
              <a:t>Cooperative Extension Service</a:t>
            </a:r>
            <a:endParaRPr lang="en-US" sz="2000" b="1" dirty="0">
              <a:solidFill>
                <a:srgbClr val="5F5F5F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</a:rPr>
              <a:t>March </a:t>
            </a:r>
            <a:r>
              <a:rPr lang="en-US" sz="2000" b="1" dirty="0" smtClean="0">
                <a:solidFill>
                  <a:srgbClr val="5F5F5F"/>
                </a:solidFill>
              </a:rPr>
              <a:t>23, </a:t>
            </a:r>
            <a:r>
              <a:rPr lang="en-US" sz="2000" b="1" dirty="0">
                <a:solidFill>
                  <a:srgbClr val="5F5F5F"/>
                </a:solidFill>
              </a:rPr>
              <a:t>2011</a:t>
            </a:r>
          </a:p>
          <a:p>
            <a:pPr algn="r"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</a:rPr>
              <a:t>Session ID </a:t>
            </a:r>
            <a:r>
              <a:rPr lang="en-US" sz="2000" b="1" dirty="0" smtClean="0">
                <a:solidFill>
                  <a:srgbClr val="5F5F5F"/>
                </a:solidFill>
              </a:rPr>
              <a:t>4575 </a:t>
            </a:r>
            <a:endParaRPr lang="en-US" sz="2000" b="1" dirty="0">
              <a:solidFill>
                <a:srgbClr val="5F5F5F"/>
              </a:solidFill>
            </a:endParaRPr>
          </a:p>
        </p:txBody>
      </p:sp>
      <p:grpSp>
        <p:nvGrpSpPr>
          <p:cNvPr id="3079" name="Group 28"/>
          <p:cNvGrpSpPr>
            <a:grpSpLocks/>
          </p:cNvGrpSpPr>
          <p:nvPr/>
        </p:nvGrpSpPr>
        <p:grpSpPr bwMode="auto">
          <a:xfrm>
            <a:off x="-11113" y="3733800"/>
            <a:ext cx="2198688" cy="3124200"/>
            <a:chOff x="-24995" y="2743200"/>
            <a:chExt cx="2895600" cy="4114800"/>
          </a:xfrm>
        </p:grpSpPr>
        <p:pic>
          <p:nvPicPr>
            <p:cNvPr id="3080" name="Picture 5" descr="3033788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6388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6" descr="9236345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56388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7" descr="96678816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_DSC7876 copy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50292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2" descr="88014693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3" descr="102769196 copy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19200" y="50292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4" descr="_DSC7783 copy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62484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5" descr="_DSC7815 copy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44196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8" name="Group 27"/>
            <p:cNvGrpSpPr>
              <a:grpSpLocks/>
            </p:cNvGrpSpPr>
            <p:nvPr/>
          </p:nvGrpSpPr>
          <p:grpSpPr bwMode="auto">
            <a:xfrm rot="10800000">
              <a:off x="-24995" y="2743200"/>
              <a:ext cx="2895600" cy="4114800"/>
              <a:chOff x="533400" y="2743200"/>
              <a:chExt cx="2895600" cy="41148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10800000">
                <a:off x="529219" y="3353729"/>
                <a:ext cx="106625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143880" y="3966349"/>
                <a:ext cx="1674638" cy="2092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1748088" y="4572696"/>
                <a:ext cx="1676731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1978063" y="5185317"/>
                <a:ext cx="1446756" cy="209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1904890" y="5795846"/>
                <a:ext cx="1524110" cy="209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754945" y="3579542"/>
                <a:ext cx="1676865" cy="4181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1521193" y="3425864"/>
                <a:ext cx="1371600" cy="6273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570999" y="3165553"/>
                <a:ext cx="838432" cy="209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V="1">
                <a:off x="1970678" y="6016431"/>
                <a:ext cx="1676865" cy="6273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V="1">
                <a:off x="1374834" y="5255361"/>
                <a:ext cx="1676865" cy="6271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>
                <a:off x="2667989" y="6404284"/>
                <a:ext cx="761011" cy="2092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3969" y="0"/>
            <a:ext cx="9567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67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15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157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73232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Community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Community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Community really is Built into Argos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Knox</a:t>
            </a:r>
          </a:p>
          <a:p>
            <a:r>
              <a:rPr lang="en-US" dirty="0" smtClean="0"/>
              <a:t>Over 12 years of Banner Reporting</a:t>
            </a:r>
          </a:p>
          <a:p>
            <a:r>
              <a:rPr lang="en-US" dirty="0" smtClean="0">
                <a:hlinkClick r:id="rId3"/>
              </a:rPr>
              <a:t>bknox@uaex.edu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http://betwinx.com/</a:t>
            </a:r>
            <a:r>
              <a:rPr lang="en-US" dirty="0" smtClean="0"/>
              <a:t>  Banner Reporting</a:t>
            </a:r>
          </a:p>
          <a:p>
            <a:r>
              <a:rPr lang="en-US" dirty="0" smtClean="0">
                <a:hlinkClick r:id="rId5"/>
              </a:rPr>
              <a:t>http://betwinx.com/BannerArgos.htm</a:t>
            </a:r>
            <a:r>
              <a:rPr lang="en-US" dirty="0" smtClean="0"/>
              <a:t> BannerArgos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Session ID 4575     Argos - a Banner Reporting Community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COOP Site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Upload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Search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Download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Community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Sharing is Encouraged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Training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Training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Onsite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5083"/>
              </a:solidFill>
            </a:endParaRP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Training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Onsite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Online Live</a:t>
            </a:r>
          </a:p>
          <a:p>
            <a:pPr eaLnBrk="1" hangingPunct="1"/>
            <a:endParaRPr lang="en-US" dirty="0" smtClean="0">
              <a:solidFill>
                <a:srgbClr val="005083"/>
              </a:solidFill>
            </a:endParaRP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 Training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Onsite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Online Live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Online Recorded</a:t>
            </a:r>
          </a:p>
          <a:p>
            <a:pPr eaLnBrk="1" hangingPunct="1"/>
            <a:endParaRPr lang="en-US" dirty="0" smtClean="0">
              <a:solidFill>
                <a:srgbClr val="005083"/>
              </a:solidFill>
            </a:endParaRP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Arkansas is Our Campus</a:t>
            </a:r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r>
              <a:rPr lang="en-US" sz="1800" b="0" dirty="0" smtClean="0"/>
              <a:t>The Cooperative Extension Service is part of the University of Arkansas' Division of Agriculture. </a:t>
            </a:r>
          </a:p>
          <a:p>
            <a:pPr>
              <a:buNone/>
            </a:pPr>
            <a:r>
              <a:rPr lang="en-US" sz="1800" b="0" dirty="0" smtClean="0"/>
              <a:t>With offices in all 75 counties, our faculty and staff provide educational programs and research-based information to the people of Arkansas.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79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9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465D6B-499D-428A-BF1D-AFFDD38D440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8196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Our purpose here is to discuss the Evisions Argos user Community and Extended Argos Resources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You should take away a general introduction to the Argos Community and some specific extensions beyond the Evisions provided user Portal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How to locate sources of free software and useful information</a:t>
            </a:r>
          </a:p>
        </p:txBody>
      </p:sp>
      <p:sp>
        <p:nvSpPr>
          <p:cNvPr id="8197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9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3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4A77B5-B3BA-40FD-BD97-15D1BC7A3A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220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Argos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Built-In Community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The Argos COOP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Sharing is Encouraged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Training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Support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An Example of a Community Developed Solution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Other Resources</a:t>
            </a:r>
          </a:p>
        </p:txBody>
      </p:sp>
      <p:sp>
        <p:nvSpPr>
          <p:cNvPr id="922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5819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39941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991600" cy="65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44958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620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Calvin </a:t>
            </a:r>
            <a:r>
              <a:rPr lang="en-US" dirty="0" err="1" smtClean="0"/>
              <a:t>Deiterich’s</a:t>
            </a:r>
            <a:r>
              <a:rPr lang="en-US" dirty="0" smtClean="0"/>
              <a:t> Argos Reporting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http://www.argosreporting.net/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Zach Heath’s Banner Reporting Blog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http://bannerreporting.blogspot.com/</a:t>
            </a:r>
            <a:endParaRPr lang="en-US" dirty="0" smtClean="0"/>
          </a:p>
          <a:p>
            <a:endParaRPr lang="en-US" dirty="0" smtClean="0">
              <a:hlinkClick r:id="rId5"/>
            </a:endParaRPr>
          </a:p>
          <a:p>
            <a:pPr>
              <a:buNone/>
            </a:pPr>
            <a:r>
              <a:rPr lang="en-US" dirty="0" smtClean="0"/>
              <a:t>Banner Reporting Solutions</a:t>
            </a:r>
            <a:endParaRPr lang="en-US" dirty="0" smtClean="0">
              <a:hlinkClick r:id="rId5"/>
            </a:endParaRPr>
          </a:p>
          <a:p>
            <a:pPr>
              <a:buNone/>
            </a:pPr>
            <a:r>
              <a:rPr lang="en-US" dirty="0" smtClean="0">
                <a:hlinkClick r:id="rId5"/>
              </a:rPr>
              <a:t>http://betwinx.com/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BannerScripts </a:t>
            </a:r>
          </a:p>
          <a:p>
            <a:pPr>
              <a:buNone/>
            </a:pPr>
            <a:r>
              <a:rPr lang="en-US" dirty="0" smtClean="0">
                <a:hlinkClick r:id="rId6"/>
              </a:rPr>
              <a:t>http://betwinx.com/BannerScripts.htm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A3B6F1-D455-431F-A396-687D0B3EDE4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Argos</a:t>
            </a:r>
          </a:p>
        </p:txBody>
      </p:sp>
      <p:sp>
        <p:nvSpPr>
          <p:cNvPr id="1126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005083"/>
                </a:solidFill>
              </a:rPr>
              <a:t> 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5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"/>
            <a:ext cx="921024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Scripts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BannerScripts  </a:t>
            </a:r>
            <a:r>
              <a:rPr lang="en-US" dirty="0" smtClean="0">
                <a:hlinkClick r:id="rId3"/>
              </a:rPr>
              <a:t>http://betwinx.com/BannerScripts.htm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password is a lower case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scripts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170" y="609600"/>
            <a:ext cx="917617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"/>
            <a:ext cx="4648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Site’s 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104900"/>
            <a:ext cx="820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859EB1-E246-4623-AF16-DB5A5FEA2EB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2292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The Argos Community is Built into the Product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Sharing is Encourage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Training is both Available and Flexible</a:t>
            </a:r>
          </a:p>
          <a:p>
            <a:pPr eaLnBrk="1" hangingPunct="1"/>
            <a:r>
              <a:rPr lang="en-US" dirty="0" smtClean="0">
                <a:solidFill>
                  <a:srgbClr val="005083"/>
                </a:solidFill>
              </a:rPr>
              <a:t>Extended Resources are Available</a:t>
            </a:r>
          </a:p>
          <a:p>
            <a:pPr eaLnBrk="1" hangingPunct="1"/>
            <a:endParaRPr lang="en-US" dirty="0" smtClean="0">
              <a:solidFill>
                <a:srgbClr val="005083"/>
              </a:solidFill>
            </a:endParaRPr>
          </a:p>
          <a:p>
            <a:pPr eaLnBrk="1" hangingPunct="1"/>
            <a:endParaRPr lang="en-US" dirty="0" smtClean="0">
              <a:solidFill>
                <a:srgbClr val="005083"/>
              </a:solidFill>
            </a:endParaRPr>
          </a:p>
        </p:txBody>
      </p:sp>
      <p:sp>
        <p:nvSpPr>
          <p:cNvPr id="1229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AF10A1-148C-45E0-81EF-84529DAC980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 &amp; Answers</a:t>
            </a:r>
          </a:p>
        </p:txBody>
      </p:sp>
      <p:sp>
        <p:nvSpPr>
          <p:cNvPr id="13317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078135"/>
            <a:ext cx="4572000" cy="2180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b="1" kern="0" dirty="0" smtClean="0">
              <a:solidFill>
                <a:srgbClr val="005083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b="1" kern="0" dirty="0" smtClean="0">
              <a:solidFill>
                <a:srgbClr val="005083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70" b="1" kern="0" dirty="0" smtClean="0">
                <a:solidFill>
                  <a:srgbClr val="005083"/>
                </a:solidFill>
              </a:rPr>
              <a:t>Bruce Knox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70" b="1" kern="0" dirty="0" smtClean="0">
                <a:solidFill>
                  <a:srgbClr val="005083"/>
                </a:solidFill>
                <a:hlinkClick r:id="rId3"/>
              </a:rPr>
              <a:t>bknox@uaex.edu</a:t>
            </a:r>
            <a:endParaRPr lang="en-US" sz="2070" b="1" kern="0" dirty="0" smtClean="0">
              <a:solidFill>
                <a:srgbClr val="005083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70" b="1" kern="0" dirty="0" smtClean="0">
                <a:solidFill>
                  <a:srgbClr val="005083"/>
                </a:solidFill>
                <a:hlinkClick r:id="rId4"/>
              </a:rPr>
              <a:t>http://betwinx.com/</a:t>
            </a:r>
            <a:endParaRPr lang="en-US" sz="2070" b="1" kern="0" dirty="0" smtClean="0">
              <a:solidFill>
                <a:srgbClr val="005083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b="1" kern="0" dirty="0">
              <a:solidFill>
                <a:srgbClr val="0050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64C6BA-D796-4407-9777-B60E620889B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62000" y="57150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SunGard or its subsidiaries in the U.S. and other countries is the owner of numerous marks, including “SunGard,” the SunGard logo, “Banner,” “</a:t>
            </a:r>
            <a:r>
              <a:rPr lang="en-US" sz="800" dirty="0" err="1">
                <a:solidFill>
                  <a:schemeClr val="tx2"/>
                </a:solidFill>
              </a:rPr>
              <a:t>PowerCAMPUS</a:t>
            </a:r>
            <a:r>
              <a:rPr lang="en-US" sz="800" dirty="0">
                <a:solidFill>
                  <a:schemeClr val="tx2"/>
                </a:solidFill>
              </a:rPr>
              <a:t>,” “Advance,” “</a:t>
            </a:r>
            <a:r>
              <a:rPr lang="en-US" sz="800" dirty="0" err="1">
                <a:solidFill>
                  <a:schemeClr val="tx2"/>
                </a:solidFill>
              </a:rPr>
              <a:t>Luminis</a:t>
            </a:r>
            <a:r>
              <a:rPr lang="en-US" sz="800" dirty="0">
                <a:solidFill>
                  <a:schemeClr val="tx2"/>
                </a:solidFill>
              </a:rPr>
              <a:t>,” "</a:t>
            </a:r>
            <a:r>
              <a:rPr lang="en-US" sz="800" dirty="0" err="1">
                <a:solidFill>
                  <a:schemeClr val="tx2"/>
                </a:solidFill>
              </a:rPr>
              <a:t>DegreeWorks</a:t>
            </a:r>
            <a:r>
              <a:rPr lang="en-US" sz="800" dirty="0">
                <a:solidFill>
                  <a:schemeClr val="tx2"/>
                </a:solidFill>
              </a:rPr>
              <a:t>," "</a:t>
            </a:r>
            <a:r>
              <a:rPr lang="en-US" sz="800" dirty="0" err="1">
                <a:solidFill>
                  <a:schemeClr val="tx2"/>
                </a:solidFill>
              </a:rPr>
              <a:t>fsaATLAS</a:t>
            </a:r>
            <a:r>
              <a:rPr lang="en-US" sz="800" dirty="0">
                <a:solidFill>
                  <a:schemeClr val="tx2"/>
                </a:solidFill>
              </a:rPr>
              <a:t>," “Course Signals,” and “Open Digital Campus.” Other names and marks used in this material are owned by third parties. </a:t>
            </a:r>
          </a:p>
          <a:p>
            <a:r>
              <a:rPr lang="en-US" sz="800" dirty="0">
                <a:solidFill>
                  <a:schemeClr val="tx2"/>
                </a:solidFill>
              </a:rPr>
              <a:t> </a:t>
            </a:r>
          </a:p>
          <a:p>
            <a:r>
              <a:rPr lang="en-US" sz="800">
                <a:solidFill>
                  <a:schemeClr val="tx2"/>
                </a:solidFill>
              </a:rPr>
              <a:t>© </a:t>
            </a:r>
            <a:r>
              <a:rPr lang="en-US" sz="800" smtClean="0">
                <a:solidFill>
                  <a:schemeClr val="tx2"/>
                </a:solidFill>
              </a:rPr>
              <a:t>2011 </a:t>
            </a:r>
            <a:r>
              <a:rPr lang="en-US" sz="800">
                <a:solidFill>
                  <a:schemeClr val="tx2"/>
                </a:solidFill>
              </a:rPr>
              <a:t>SunGard. </a:t>
            </a:r>
            <a:r>
              <a:rPr lang="en-US" sz="800" dirty="0">
                <a:solidFill>
                  <a:schemeClr val="tx2"/>
                </a:solidFill>
              </a:rPr>
              <a:t>All rights reserved.</a:t>
            </a:r>
          </a:p>
        </p:txBody>
      </p:sp>
      <p:sp>
        <p:nvSpPr>
          <p:cNvPr id="14340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Session ID 4575     Argos - a Banner Reporting Community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744538"/>
            <a:ext cx="82296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4C4C4C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533400" y="1600200"/>
            <a:ext cx="8077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5083"/>
                </a:solidFill>
                <a:latin typeface="+mn-lt"/>
              </a:rPr>
              <a:t>Bruce Knox</a:t>
            </a:r>
            <a:endParaRPr lang="en-US" sz="2400" b="1" kern="0" dirty="0">
              <a:solidFill>
                <a:srgbClr val="005083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5083"/>
                </a:solidFill>
                <a:latin typeface="+mn-lt"/>
                <a:hlinkClick r:id="rId3"/>
              </a:rPr>
              <a:t>bknox@uaex.edu</a:t>
            </a:r>
            <a:endParaRPr lang="en-US" sz="2400" b="1" kern="0" dirty="0" smtClean="0">
              <a:solidFill>
                <a:srgbClr val="005083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5083"/>
                </a:solidFill>
                <a:latin typeface="+mn-lt"/>
                <a:hlinkClick r:id="rId4"/>
              </a:rPr>
              <a:t>http://betwinx.com/</a:t>
            </a:r>
            <a:endParaRPr lang="en-US" sz="2400" b="1" kern="0" dirty="0" smtClean="0">
              <a:solidFill>
                <a:srgbClr val="005083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b="1" kern="0" dirty="0">
              <a:solidFill>
                <a:srgbClr val="005083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b="1" kern="0" dirty="0">
              <a:solidFill>
                <a:srgbClr val="005083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5083"/>
                </a:solidFill>
                <a:latin typeface="+mn-lt"/>
              </a:rPr>
              <a:t>Please complete the online Session evaluation form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5083"/>
                </a:solidFill>
                <a:latin typeface="+mn-lt"/>
              </a:rPr>
              <a:t>Session ID </a:t>
            </a:r>
            <a:r>
              <a:rPr lang="en-US" sz="2400" b="1" kern="0" dirty="0" smtClean="0">
                <a:solidFill>
                  <a:srgbClr val="005083"/>
                </a:solidFill>
                <a:latin typeface="+mn-lt"/>
              </a:rPr>
              <a:t>4575</a:t>
            </a:r>
            <a:endParaRPr lang="en-US" sz="2400" b="1" kern="0" dirty="0">
              <a:solidFill>
                <a:srgbClr val="00508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ID xxxx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EEFD1D-C573-4711-97A5-127E0FCF99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Gard Higher Education Template (new June 2006)">
  <a:themeElements>
    <a:clrScheme name="SGHE 2009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5C788F"/>
      </a:accent1>
      <a:accent2>
        <a:srgbClr val="003659"/>
      </a:accent2>
      <a:accent3>
        <a:srgbClr val="707845"/>
      </a:accent3>
      <a:accent4>
        <a:srgbClr val="CCA147"/>
      </a:accent4>
      <a:accent5>
        <a:srgbClr val="BA9E66"/>
      </a:accent5>
      <a:accent6>
        <a:srgbClr val="78382E"/>
      </a:accent6>
      <a:hlink>
        <a:srgbClr val="212167"/>
      </a:hlink>
      <a:folHlink>
        <a:srgbClr val="99CC00"/>
      </a:folHlink>
    </a:clrScheme>
    <a:fontScheme name="SunGard Higher Education Template (new June 2006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Gard Higher Education Template (new June 2006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Gard Higher Education Template (new June 2006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Gard Higher Education Template (new June 2006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Gard Higher Education Template (new June 2006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Gard Higher Education Template (new June 2006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Gard Higher Education Template (new June 2006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Gard Higher Education Template (new June 2006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Gard Higher Education Template (new June 2006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Gard Higher Education Template (new June 2006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Gard Higher Education Template (new June 2006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Gard Higher Education Template (new June 2006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Gard Higher Education Template (new June 2006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SunGard Higher Education Template (new June 2006)</Template>
  <TotalTime>5463</TotalTime>
  <Words>1589</Words>
  <Application>Microsoft Office PowerPoint</Application>
  <PresentationFormat>On-screen Show (4:3)</PresentationFormat>
  <Paragraphs>372</Paragraphs>
  <Slides>69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SunGard Higher Education Template (new June 2006)</vt:lpstr>
      <vt:lpstr>Slide 1</vt:lpstr>
      <vt:lpstr> </vt:lpstr>
      <vt:lpstr> </vt:lpstr>
      <vt:lpstr>Introduction</vt:lpstr>
      <vt:lpstr>Agenda</vt:lpstr>
      <vt:lpstr>Argos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Argos Community</vt:lpstr>
      <vt:lpstr>Argos Community</vt:lpstr>
      <vt:lpstr>Slide 20</vt:lpstr>
      <vt:lpstr>Argos COOP Site</vt:lpstr>
      <vt:lpstr>Slide 22</vt:lpstr>
      <vt:lpstr>Argos Community</vt:lpstr>
      <vt:lpstr>Slide 24</vt:lpstr>
      <vt:lpstr>Slide 25</vt:lpstr>
      <vt:lpstr>Argos Training</vt:lpstr>
      <vt:lpstr>Argos Training</vt:lpstr>
      <vt:lpstr>Argos Training</vt:lpstr>
      <vt:lpstr>Argos Training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 </vt:lpstr>
      <vt:lpstr> </vt:lpstr>
      <vt:lpstr>Slide 52</vt:lpstr>
      <vt:lpstr>Slide 53</vt:lpstr>
      <vt:lpstr> </vt:lpstr>
      <vt:lpstr>Slide 55</vt:lpstr>
      <vt:lpstr>Slide 56</vt:lpstr>
      <vt:lpstr>Slide 57</vt:lpstr>
      <vt:lpstr>Extended Resources</vt:lpstr>
      <vt:lpstr>Slide 59</vt:lpstr>
      <vt:lpstr>Slide 60</vt:lpstr>
      <vt:lpstr>Slide 61</vt:lpstr>
      <vt:lpstr>Slide 62</vt:lpstr>
      <vt:lpstr>Slide 63</vt:lpstr>
      <vt:lpstr>Banner Scripts Repository</vt:lpstr>
      <vt:lpstr>Slide 65</vt:lpstr>
      <vt:lpstr>New Site’s Use</vt:lpstr>
      <vt:lpstr>Summary</vt:lpstr>
      <vt:lpstr>Questions &amp; Answers</vt:lpstr>
      <vt:lpstr>Slide 69</vt:lpstr>
    </vt:vector>
  </TitlesOfParts>
  <Company>SCT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2011 Template 07</dc:title>
  <dc:creator>SunGard Higher Education</dc:creator>
  <cp:lastModifiedBy> </cp:lastModifiedBy>
  <cp:revision>106</cp:revision>
  <dcterms:created xsi:type="dcterms:W3CDTF">2006-07-05T16:01:45Z</dcterms:created>
  <dcterms:modified xsi:type="dcterms:W3CDTF">2011-01-30T12:47:23Z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-1858810025</vt:i4>
  </property>
  <property fmtid="{D5CDD505-2E9C-101B-9397-08002B2CF9AE}" pid="3" name="_NewReviewCycle">
    <vt:lpwstr/>
  </property>
  <property fmtid="{D5CDD505-2E9C-101B-9397-08002B2CF9AE}" pid="4" name="_EmailSubject">
    <vt:lpwstr>PowerPoint Template - Why does the template say Copyright 2010 instead of 2011?</vt:lpwstr>
  </property>
  <property fmtid="{D5CDD505-2E9C-101B-9397-08002B2CF9AE}" pid="5" name="_AuthorEmail">
    <vt:lpwstr>Debbie.Reagan@sungardhe.com</vt:lpwstr>
  </property>
  <property fmtid="{D5CDD505-2E9C-101B-9397-08002B2CF9AE}" pid="6" name="_AuthorEmailDisplayName">
    <vt:lpwstr>Reagan, Debbie</vt:lpwstr>
  </property>
  <property fmtid="{D5CDD505-2E9C-101B-9397-08002B2CF9AE}" pid="7" name="_PreviousAdHocReviewCycleID">
    <vt:i4>-1858810025</vt:i4>
  </property>
</Properties>
</file>